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62" r:id="rId19"/>
    <p:sldId id="263" r:id="rId20"/>
    <p:sldId id="264" r:id="rId21"/>
    <p:sldId id="265" r:id="rId22"/>
    <p:sldId id="273" r:id="rId23"/>
    <p:sldId id="274" r:id="rId24"/>
    <p:sldId id="277" r:id="rId25"/>
    <p:sldId id="278" r:id="rId26"/>
    <p:sldId id="276" r:id="rId27"/>
    <p:sldId id="279" r:id="rId28"/>
    <p:sldId id="293" r:id="rId29"/>
    <p:sldId id="2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5857A-F053-9F4E-9404-81AF6166CD68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661DF-BB59-DC4B-8B32-FE2A027C2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29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 think this whole World</a:t>
            </a:r>
            <a:r>
              <a:rPr lang="en-AU" baseline="0" dirty="0"/>
              <a:t> Wide Web thing is just a flash in the pan – it’ll never take off.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7684E-EA1B-473E-90DA-0A7351EE43FD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3460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1098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Define.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553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Maybe yes, maybe</a:t>
            </a:r>
            <a:r>
              <a:rPr lang="en-AU" baseline="0" dirty="0"/>
              <a:t> no.  What you call these requirements doesn’t matter.  What matters is that you elicit them, and that you manage them in such a way as to come out the other end with good software.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4763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difficulty of NFRs is that they</a:t>
            </a:r>
            <a:r>
              <a:rPr lang="en-AU" baseline="0" dirty="0"/>
              <a:t> may represent functionality that users don’t know they want (such as security), or assume they’ll get (such as stability).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092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is obvious – stakeholders</a:t>
            </a:r>
            <a:r>
              <a:rPr lang="en-AU" baseline="0" dirty="0"/>
              <a:t> can’t always articulate all NFRs, but they can usually articulate </a:t>
            </a:r>
            <a:r>
              <a:rPr lang="en-AU" i="1" baseline="0" dirty="0"/>
              <a:t>some</a:t>
            </a:r>
            <a:r>
              <a:rPr lang="en-AU" baseline="0" dirty="0"/>
              <a:t>.  You can construct questionnaires to prompt them to think about others.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1412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If the</a:t>
            </a:r>
            <a:r>
              <a:rPr lang="en-AU" baseline="0" dirty="0"/>
              <a:t> NFR involves visible system behaviour, such as usability, might be able to do iterative design via focus test/usability test.</a:t>
            </a:r>
          </a:p>
          <a:p>
            <a:endParaRPr lang="en-AU" baseline="0" dirty="0"/>
          </a:p>
          <a:p>
            <a:r>
              <a:rPr lang="en-AU" baseline="0" dirty="0"/>
              <a:t>For some NFRs, such as supportability and auditability, you might need to do a limited initial rollout and see how it goes, then a later full rollout including lessons learned from trying to support the initial version.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7780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There is no substitute for experience when it comes to understanding NFRs.  If</a:t>
            </a:r>
            <a:r>
              <a:rPr lang="en-AU" baseline="0" dirty="0"/>
              <a:t> you’ve worked within this domain before, you’ll know about some of the likely perils and pitfalls of development.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0976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28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5216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At this point I stopped using </a:t>
            </a:r>
            <a:r>
              <a:rPr lang="en-AU" dirty="0" err="1"/>
              <a:t>altavista</a:t>
            </a:r>
            <a:r>
              <a:rPr lang="en-AU" dirty="0"/>
              <a:t>.  The UI was just too annoying.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7684E-EA1B-473E-90DA-0A7351EE43FD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735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When was the last time</a:t>
            </a:r>
            <a:r>
              <a:rPr lang="en-AU" baseline="0" dirty="0"/>
              <a:t> you heard of anyone “</a:t>
            </a:r>
            <a:r>
              <a:rPr lang="en-AU" baseline="0" dirty="0" err="1"/>
              <a:t>altavista-ing</a:t>
            </a:r>
            <a:r>
              <a:rPr lang="en-AU" baseline="0" dirty="0"/>
              <a:t>” something?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7684E-EA1B-473E-90DA-0A7351EE43FD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4654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Larry Page</a:t>
            </a:r>
            <a:r>
              <a:rPr lang="en-US" baseline="0" dirty="0"/>
              <a:t> and Sergei </a:t>
            </a:r>
            <a:r>
              <a:rPr lang="en-US" baseline="0" dirty="0" err="1"/>
              <a:t>Brin</a:t>
            </a:r>
            <a:r>
              <a:rPr lang="en-US" baseline="0" dirty="0"/>
              <a:t> took their PageRank algorithm to AltaVista.  AltaVista turned them down, so they started their own company: Google.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23781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wasn’t a game – this was </a:t>
            </a:r>
            <a:r>
              <a:rPr lang="en-US" i="1" dirty="0"/>
              <a:t>the primary</a:t>
            </a:r>
            <a:r>
              <a:rPr lang="en-US" i="1" baseline="0" dirty="0"/>
              <a:t> OS user interface</a:t>
            </a:r>
            <a:r>
              <a:rPr lang="en-US" i="0" baseline="0" dirty="0"/>
              <a:t>, equivalent to Windows Explorer in today’s 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331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 exactly the sort of user interface one would normally expect to find on an office PC, and yet it required</a:t>
            </a:r>
            <a:r>
              <a:rPr lang="en-AU" baseline="0" dirty="0"/>
              <a:t> a high-end machine that was beyond the reach of what appeared to be MS Bob’s target audience.  Bob appeared not to know who it had been written for.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7684E-EA1B-473E-90DA-0A7351EE43FD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727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One of the most aggravating</a:t>
            </a:r>
            <a:r>
              <a:rPr lang="en-AU" baseline="0" dirty="0"/>
              <a:t> pieces of software ever.</a:t>
            </a:r>
          </a:p>
          <a:p>
            <a:endParaRPr lang="en-AU" baseline="0" dirty="0"/>
          </a:p>
          <a:p>
            <a:r>
              <a:rPr lang="en-AU" baseline="0" dirty="0"/>
              <a:t>Not written by stupid people, far from it – the MS Office Assistant was based on sophisticated Bayesian AI algorithms to detect when the user was likely to strike trouble and offer appropriate advice.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7684E-EA1B-473E-90DA-0A7351EE43F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243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0B771D-C0D8-48BC-8332-9F5627C59E6F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3428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5217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692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664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 marL="685800" indent="-228600">
              <a:buClr>
                <a:schemeClr val="tx1"/>
              </a:buClr>
              <a:buFont typeface="Calibri" panose="020F0502020204030204" pitchFamily="34" charset="0"/>
              <a:buChar char="–"/>
              <a:defRPr/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/>
            </a:lvl3pPr>
            <a:lvl4pPr>
              <a:buClr>
                <a:schemeClr val="tx1"/>
              </a:buClr>
              <a:defRPr/>
            </a:lvl4pPr>
            <a:lvl5pPr>
              <a:buClr>
                <a:schemeClr val="tx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671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9575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473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356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4512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2152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8376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587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E49D3-A7D6-4DEF-BA2C-509C642797A0}" type="datetimeFigureOut">
              <a:rPr lang="en-AU" smtClean="0"/>
              <a:t>7/9/18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E0BD-D29F-4461-8B1D-2BD406ABB02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2573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6417" y="1122363"/>
            <a:ext cx="9795848" cy="2387600"/>
          </a:xfrm>
        </p:spPr>
        <p:txBody>
          <a:bodyPr>
            <a:normAutofit/>
          </a:bodyPr>
          <a:lstStyle/>
          <a:p>
            <a:r>
              <a:rPr lang="en-AU" sz="4400" dirty="0"/>
              <a:t>L08 – Non-functional requirements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75369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FIT2101: Software Engineering Process and Management</a:t>
            </a:r>
          </a:p>
          <a:p>
            <a:r>
              <a:rPr lang="en-AU" dirty="0">
                <a:solidFill>
                  <a:schemeClr val="bg2">
                    <a:lumMod val="50000"/>
                  </a:schemeClr>
                </a:solidFill>
              </a:rPr>
              <a:t>S2 2018</a:t>
            </a:r>
          </a:p>
        </p:txBody>
      </p:sp>
    </p:spTree>
    <p:extLst>
      <p:ext uri="{BB962C8B-B14F-4D97-AF65-F5344CB8AC3E}">
        <p14:creationId xmlns:p14="http://schemas.microsoft.com/office/powerpoint/2010/main" val="1396417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obyn\Pictures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1067" y="1376227"/>
            <a:ext cx="5792787" cy="4067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28462" y="5443402"/>
            <a:ext cx="7096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Google’s user interface started simple…</a:t>
            </a:r>
          </a:p>
        </p:txBody>
      </p:sp>
    </p:spTree>
    <p:extLst>
      <p:ext uri="{BB962C8B-B14F-4D97-AF65-F5344CB8AC3E}">
        <p14:creationId xmlns:p14="http://schemas.microsoft.com/office/powerpoint/2010/main" val="387187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7062" y="4591879"/>
            <a:ext cx="67089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/>
              <a:t>…and it </a:t>
            </a:r>
            <a:r>
              <a:rPr lang="en-AU" sz="3200" i="1" dirty="0"/>
              <a:t>stayed simple.</a:t>
            </a:r>
            <a:endParaRPr lang="en-AU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800" dirty="0"/>
              <a:t>in fact it got </a:t>
            </a:r>
            <a:r>
              <a:rPr lang="en-AU" sz="2800" i="1" dirty="0"/>
              <a:t>simpler</a:t>
            </a:r>
            <a:r>
              <a:rPr lang="en-AU" sz="2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7393" y="1511436"/>
            <a:ext cx="5048249" cy="30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30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AltaVista do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things in the business and technical sphere, but let’s confine ourselves to their UI design</a:t>
            </a:r>
          </a:p>
          <a:p>
            <a:r>
              <a:rPr lang="en-US" dirty="0"/>
              <a:t>Was AltaVista’s site still capable of being used?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  <a:r>
              <a:rPr lang="en-US" dirty="0"/>
              <a:t>: there’s still a search box is at the top of the page</a:t>
            </a:r>
          </a:p>
          <a:p>
            <a:pPr lvl="1"/>
            <a:r>
              <a:rPr lang="en-US" dirty="0"/>
              <a:t>so desired functionality was still being provided</a:t>
            </a:r>
          </a:p>
          <a:p>
            <a:r>
              <a:rPr lang="en-US" dirty="0"/>
              <a:t>So why did people like Google’s offering better?</a:t>
            </a:r>
          </a:p>
          <a:p>
            <a:pPr lvl="1"/>
            <a:r>
              <a:rPr lang="en-US" dirty="0"/>
              <a:t>because it had fewer options, so it was easier to find the right one</a:t>
            </a:r>
          </a:p>
          <a:p>
            <a:pPr lvl="1"/>
            <a:r>
              <a:rPr lang="en-US" dirty="0"/>
              <a:t>AltaVista’s design changes were driven by marketing</a:t>
            </a:r>
          </a:p>
          <a:p>
            <a:pPr lvl="1"/>
            <a:r>
              <a:rPr lang="en-US" dirty="0"/>
              <a:t>people wanted </a:t>
            </a:r>
            <a:r>
              <a:rPr lang="en-US" i="1" dirty="0"/>
              <a:t>search</a:t>
            </a:r>
            <a:r>
              <a:rPr lang="en-US" dirty="0"/>
              <a:t>, not a product directory or a lot of advertising</a:t>
            </a:r>
          </a:p>
        </p:txBody>
      </p:sp>
    </p:spTree>
    <p:extLst>
      <p:ext uri="{BB962C8B-B14F-4D97-AF65-F5344CB8AC3E}">
        <p14:creationId xmlns:p14="http://schemas.microsoft.com/office/powerpoint/2010/main" val="2135984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Microsoft Bob</a:t>
            </a:r>
          </a:p>
        </p:txBody>
      </p:sp>
      <p:pic>
        <p:nvPicPr>
          <p:cNvPr id="2052" name="Picture 4" descr="http://toastytech.com/guis/bobhome1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71054" y="1417638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88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What’s wrong with Bob?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Lots of stuff on the screen</a:t>
            </a:r>
          </a:p>
          <a:p>
            <a:r>
              <a:rPr lang="en-AU" dirty="0"/>
              <a:t>Not obvious what’s a control (or a program launcher) and what’s just decoration</a:t>
            </a:r>
          </a:p>
          <a:p>
            <a:r>
              <a:rPr lang="en-AU" dirty="0"/>
              <a:t>Required high-spec hardware (for the time)</a:t>
            </a:r>
          </a:p>
          <a:p>
            <a:pPr lvl="1"/>
            <a:r>
              <a:rPr lang="en-AU" dirty="0"/>
              <a:t>typically wouldn’t find in the home</a:t>
            </a:r>
          </a:p>
        </p:txBody>
      </p:sp>
    </p:spTree>
    <p:extLst>
      <p:ext uri="{BB962C8B-B14F-4D97-AF65-F5344CB8AC3E}">
        <p14:creationId xmlns:p14="http://schemas.microsoft.com/office/powerpoint/2010/main" val="163122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Microsoft get it wrong?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They thought that home users were confused by the desktop metaphor</a:t>
            </a:r>
          </a:p>
          <a:p>
            <a:r>
              <a:rPr lang="en-US" dirty="0"/>
              <a:t>So they thought they would fix this by providing a different metaphor</a:t>
            </a:r>
          </a:p>
          <a:p>
            <a:pPr lvl="1"/>
            <a:r>
              <a:rPr lang="en-US" dirty="0"/>
              <a:t>instead of files and folders on a desk, your environment was a virtual room</a:t>
            </a:r>
          </a:p>
        </p:txBody>
      </p:sp>
    </p:spTree>
    <p:extLst>
      <p:ext uri="{BB962C8B-B14F-4D97-AF65-F5344CB8AC3E}">
        <p14:creationId xmlns:p14="http://schemas.microsoft.com/office/powerpoint/2010/main" val="132010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Clippy</a:t>
            </a:r>
            <a:r>
              <a:rPr lang="en-AU" dirty="0"/>
              <a:t> </a:t>
            </a:r>
          </a:p>
        </p:txBody>
      </p:sp>
      <p:pic>
        <p:nvPicPr>
          <p:cNvPr id="1026" name="Picture 2" descr="Clip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8272" y="1638301"/>
            <a:ext cx="1428750" cy="32670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80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People </a:t>
            </a:r>
            <a:r>
              <a:rPr lang="en-US" i="1" dirty="0"/>
              <a:t>hated</a:t>
            </a:r>
            <a:r>
              <a:rPr lang="en-US" dirty="0"/>
              <a:t> </a:t>
            </a:r>
            <a:r>
              <a:rPr lang="en-US" dirty="0" err="1"/>
              <a:t>Clippy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Clippy</a:t>
            </a:r>
            <a:r>
              <a:rPr lang="en-US" dirty="0"/>
              <a:t> – Microsoft’s Digital Assistant – was widely detested when it as released as part of Microsoft Office in 1996</a:t>
            </a:r>
          </a:p>
          <a:p>
            <a:pPr lvl="1"/>
            <a:r>
              <a:rPr lang="en-US" dirty="0"/>
              <a:t>Microsoft focus-tested </a:t>
            </a:r>
            <a:r>
              <a:rPr lang="en-US" dirty="0" err="1"/>
              <a:t>Clippy</a:t>
            </a:r>
            <a:r>
              <a:rPr lang="en-US" dirty="0"/>
              <a:t> and other digital assistants before release, and the focus groups didn’t like them</a:t>
            </a:r>
          </a:p>
          <a:p>
            <a:pPr lvl="1"/>
            <a:r>
              <a:rPr lang="en-US" dirty="0"/>
              <a:t>they were included in the release anyway as the team were convinced that users would love them</a:t>
            </a:r>
          </a:p>
          <a:p>
            <a:r>
              <a:rPr lang="en-US" dirty="0"/>
              <a:t>The Digital Assistants were aimed at novice users</a:t>
            </a:r>
          </a:p>
          <a:p>
            <a:r>
              <a:rPr lang="en-US" dirty="0"/>
              <a:t>Most people using Word were professionals, doing it at work</a:t>
            </a:r>
          </a:p>
          <a:p>
            <a:r>
              <a:rPr lang="en-US" dirty="0"/>
              <a:t>As a professional, it’s annoying when </a:t>
            </a:r>
            <a:r>
              <a:rPr lang="en-US" i="1" dirty="0"/>
              <a:t>anybody</a:t>
            </a:r>
            <a:r>
              <a:rPr lang="en-US" dirty="0"/>
              <a:t> interrupts you when you’re working</a:t>
            </a:r>
          </a:p>
          <a:p>
            <a:pPr lvl="1"/>
            <a:r>
              <a:rPr lang="en-US" dirty="0"/>
              <a:t>especially when they go on to patronizingly offer to show you how to do something as basic as typing a letter!</a:t>
            </a:r>
          </a:p>
        </p:txBody>
      </p:sp>
    </p:spTree>
    <p:extLst>
      <p:ext uri="{BB962C8B-B14F-4D97-AF65-F5344CB8AC3E}">
        <p14:creationId xmlns:p14="http://schemas.microsoft.com/office/powerpoint/2010/main" val="654103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is usability hard?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Many reasons</a:t>
            </a:r>
          </a:p>
          <a:p>
            <a:pPr lvl="1"/>
            <a:r>
              <a:rPr lang="en-AU" dirty="0"/>
              <a:t>stakeholders want their software to be usable, but usually </a:t>
            </a:r>
            <a:r>
              <a:rPr lang="en-AU" dirty="0">
                <a:solidFill>
                  <a:srgbClr val="FF0000"/>
                </a:solidFill>
              </a:rPr>
              <a:t>don’t know </a:t>
            </a:r>
            <a:r>
              <a:rPr lang="en-AU" dirty="0"/>
              <a:t>what that would look like</a:t>
            </a:r>
          </a:p>
          <a:p>
            <a:pPr lvl="1"/>
            <a:r>
              <a:rPr lang="en-AU" dirty="0"/>
              <a:t>different stakeholders have </a:t>
            </a:r>
            <a:r>
              <a:rPr lang="en-AU" dirty="0">
                <a:solidFill>
                  <a:srgbClr val="FF0000"/>
                </a:solidFill>
              </a:rPr>
              <a:t>competing needs</a:t>
            </a:r>
            <a:r>
              <a:rPr lang="en-AU" dirty="0"/>
              <a:t>, so it’s hard to get consensus</a:t>
            </a:r>
          </a:p>
          <a:p>
            <a:pPr lvl="1"/>
            <a:r>
              <a:rPr lang="en-AU" dirty="0"/>
              <a:t>how do you put </a:t>
            </a:r>
            <a:r>
              <a:rPr lang="en-AU" i="1" dirty="0"/>
              <a:t>usability</a:t>
            </a:r>
            <a:r>
              <a:rPr lang="en-AU" dirty="0"/>
              <a:t> into user story form?</a:t>
            </a:r>
          </a:p>
          <a:p>
            <a:pPr lvl="2"/>
            <a:r>
              <a:rPr lang="en-AU" dirty="0"/>
              <a:t>or in use cases, for that matter – traditional methodologies don’t help here</a:t>
            </a:r>
          </a:p>
          <a:p>
            <a:pPr lvl="1"/>
            <a:r>
              <a:rPr lang="en-AU" dirty="0"/>
              <a:t>how do you </a:t>
            </a:r>
            <a:r>
              <a:rPr lang="en-AU" dirty="0">
                <a:solidFill>
                  <a:srgbClr val="FF0000"/>
                </a:solidFill>
              </a:rPr>
              <a:t>acceptance-test</a:t>
            </a:r>
            <a:r>
              <a:rPr lang="en-AU" dirty="0"/>
              <a:t> for usability?</a:t>
            </a:r>
          </a:p>
          <a:p>
            <a:pPr lvl="1"/>
            <a:r>
              <a:rPr lang="en-AU" dirty="0"/>
              <a:t>how much are clients or purchasers willing to pay for it?</a:t>
            </a:r>
          </a:p>
          <a:p>
            <a:r>
              <a:rPr lang="en-AU" dirty="0"/>
              <a:t>If your stakeholders can tell you exactly what they need you to build, you can probably build it</a:t>
            </a:r>
          </a:p>
          <a:p>
            <a:pPr lvl="1"/>
            <a:r>
              <a:rPr lang="en-AU" dirty="0"/>
              <a:t>but they have to be able to foresee where usability problems might lie</a:t>
            </a:r>
          </a:p>
          <a:p>
            <a:pPr lvl="1"/>
            <a:r>
              <a:rPr lang="en-AU" dirty="0"/>
              <a:t>and they have to be able to come up with workarounds</a:t>
            </a:r>
          </a:p>
          <a:p>
            <a:pPr lvl="1"/>
            <a:r>
              <a:rPr lang="en-AU" dirty="0"/>
              <a:t>besides, </a:t>
            </a:r>
            <a:r>
              <a:rPr lang="en-AU" i="1" dirty="0"/>
              <a:t>you’re</a:t>
            </a:r>
            <a:r>
              <a:rPr lang="en-AU" dirty="0"/>
              <a:t> supposed to be the expert here!</a:t>
            </a:r>
          </a:p>
          <a:p>
            <a:r>
              <a:rPr lang="en-AU" dirty="0"/>
              <a:t>Many other types of requirements suffer from similar problems</a:t>
            </a:r>
          </a:p>
          <a:p>
            <a:pPr lvl="1"/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0238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Requirements can be hard to pin 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Usually, your stakeholders will have a pretty good idea of what they want the software to do</a:t>
            </a:r>
          </a:p>
          <a:p>
            <a:pPr lvl="1"/>
            <a:r>
              <a:rPr lang="en-AU" dirty="0"/>
              <a:t>even if they don’t know how that will be implemented</a:t>
            </a:r>
          </a:p>
          <a:p>
            <a:r>
              <a:rPr lang="en-AU" dirty="0"/>
              <a:t>Much harder to put your finger on aspects of the software that end-users can’t see</a:t>
            </a:r>
          </a:p>
          <a:p>
            <a:pPr lvl="1"/>
            <a:r>
              <a:rPr lang="en-AU" dirty="0"/>
              <a:t>properties of a software system that arise from the way that its components interact</a:t>
            </a:r>
          </a:p>
          <a:p>
            <a:pPr lvl="1"/>
            <a:r>
              <a:rPr lang="en-AU" dirty="0"/>
              <a:t>or from the way that the system interacts with the outside world</a:t>
            </a:r>
          </a:p>
        </p:txBody>
      </p:sp>
    </p:spTree>
    <p:extLst>
      <p:ext uri="{BB962C8B-B14F-4D97-AF65-F5344CB8AC3E}">
        <p14:creationId xmlns:p14="http://schemas.microsoft.com/office/powerpoint/2010/main" val="1735424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this lecture…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9401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</a:t>
            </a:r>
            <a:r>
              <a:rPr lang="en-AU" dirty="0">
                <a:solidFill>
                  <a:srgbClr val="FF0000"/>
                </a:solidFill>
              </a:rPr>
              <a:t>functional requirements </a:t>
            </a:r>
            <a:r>
              <a:rPr lang="en-AU" dirty="0"/>
              <a:t>of a software system are the requirements that tell us what the software is supposed to do</a:t>
            </a:r>
          </a:p>
          <a:p>
            <a:pPr lvl="1"/>
            <a:r>
              <a:rPr lang="en-AU" dirty="0"/>
              <a:t>specify the behaviour of the system given particular circumstances and inputs</a:t>
            </a:r>
          </a:p>
          <a:p>
            <a:pPr lvl="1"/>
            <a:r>
              <a:rPr lang="en-AU" dirty="0"/>
              <a:t>given inputs A, B, C, the software should compute D</a:t>
            </a:r>
          </a:p>
          <a:p>
            <a:pPr lvl="1"/>
            <a:r>
              <a:rPr lang="en-AU" dirty="0"/>
              <a:t>these are usually fairly easy to translate into user stories/use cases</a:t>
            </a:r>
          </a:p>
          <a:p>
            <a:pPr lvl="1"/>
            <a:r>
              <a:rPr lang="en-AU" dirty="0"/>
              <a:t>testing might be cumbersome, but is usually straightforward</a:t>
            </a:r>
          </a:p>
          <a:p>
            <a:r>
              <a:rPr lang="en-AU" dirty="0"/>
              <a:t>So far, most of the requirements you have seen have been 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295207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Non-functional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NFRs</a:t>
            </a:r>
            <a:r>
              <a:rPr lang="en-AU" dirty="0"/>
              <a:t> for short</a:t>
            </a:r>
          </a:p>
          <a:p>
            <a:r>
              <a:rPr lang="en-AU" dirty="0"/>
              <a:t>Also called </a:t>
            </a:r>
            <a:r>
              <a:rPr lang="en-AU" i="1" dirty="0"/>
              <a:t>quality attributes</a:t>
            </a:r>
            <a:r>
              <a:rPr lang="en-AU" dirty="0"/>
              <a:t>, </a:t>
            </a:r>
            <a:r>
              <a:rPr lang="en-AU" i="1" dirty="0"/>
              <a:t>quality goals</a:t>
            </a:r>
            <a:r>
              <a:rPr lang="en-AU" dirty="0"/>
              <a:t>, </a:t>
            </a:r>
            <a:r>
              <a:rPr lang="en-AU" i="1" dirty="0"/>
              <a:t>non-behavioural requirements</a:t>
            </a:r>
          </a:p>
          <a:p>
            <a:r>
              <a:rPr lang="en-AU" dirty="0"/>
              <a:t>Usually properties of the system as a whole rather than of a single component</a:t>
            </a:r>
          </a:p>
          <a:p>
            <a:r>
              <a:rPr lang="en-AU" dirty="0"/>
              <a:t>Notoriously difficult to get right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406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Is usability </a:t>
            </a:r>
            <a:r>
              <a:rPr lang="en-AU" i="1" dirty="0"/>
              <a:t>really</a:t>
            </a:r>
            <a:r>
              <a:rPr lang="en-AU" dirty="0"/>
              <a:t> non-functional?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AU" dirty="0"/>
              <a:t>Arguably, </a:t>
            </a:r>
            <a:r>
              <a:rPr lang="en-AU" dirty="0">
                <a:solidFill>
                  <a:srgbClr val="FF0000"/>
                </a:solidFill>
              </a:rPr>
              <a:t>yes</a:t>
            </a:r>
            <a:r>
              <a:rPr lang="en-AU" dirty="0"/>
              <a:t>: usability is a property that emerges from the system as a whole</a:t>
            </a:r>
          </a:p>
          <a:p>
            <a:pPr lvl="1"/>
            <a:r>
              <a:rPr lang="en-AU" dirty="0"/>
              <a:t>interactions between components can strongly affect usability</a:t>
            </a:r>
          </a:p>
          <a:p>
            <a:r>
              <a:rPr lang="en-AU" dirty="0"/>
              <a:t>Arguably, </a:t>
            </a:r>
            <a:r>
              <a:rPr lang="en-AU" dirty="0">
                <a:solidFill>
                  <a:srgbClr val="FF0000"/>
                </a:solidFill>
              </a:rPr>
              <a:t>no</a:t>
            </a:r>
            <a:r>
              <a:rPr lang="en-AU" dirty="0"/>
              <a:t>: many aspects of usability can definitely be expressed in terms of functional requirements</a:t>
            </a:r>
          </a:p>
          <a:p>
            <a:r>
              <a:rPr lang="en-AU" dirty="0"/>
              <a:t>Ultimately, it doesn’t matter what you label these tricky requirements</a:t>
            </a:r>
          </a:p>
          <a:p>
            <a:pPr lvl="1"/>
            <a:r>
              <a:rPr lang="en-AU" dirty="0"/>
              <a:t>as long as you are aware that they need to be discussed</a:t>
            </a:r>
          </a:p>
          <a:p>
            <a:pPr lvl="1"/>
            <a:r>
              <a:rPr lang="en-AU" dirty="0"/>
              <a:t>and you manage them well</a:t>
            </a:r>
          </a:p>
          <a:p>
            <a:pPr lvl="1"/>
            <a:r>
              <a:rPr lang="en-AU" dirty="0"/>
              <a:t>and you satisfy them with the software you build</a:t>
            </a:r>
          </a:p>
          <a:p>
            <a:r>
              <a:rPr lang="en-AU" dirty="0"/>
              <a:t>We will continue to refer to them as NFRs, even though they may have functional aspects</a:t>
            </a:r>
          </a:p>
          <a:p>
            <a:pPr lvl="1"/>
            <a:r>
              <a:rPr lang="en-AU" dirty="0"/>
              <a:t>we’ll be concentrating on those other aspects that make them hard to deal with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2997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Requirements elicitation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One thing that makes many NFRs hard to deal with is that they may represent functionality that stakeholders don’t know they need</a:t>
            </a:r>
          </a:p>
          <a:p>
            <a:pPr lvl="1"/>
            <a:r>
              <a:rPr lang="en-AU" dirty="0"/>
              <a:t>security is a classic example</a:t>
            </a:r>
          </a:p>
          <a:p>
            <a:pPr lvl="1"/>
            <a:r>
              <a:rPr lang="en-AU" dirty="0"/>
              <a:t>as is resilience to DDOS</a:t>
            </a:r>
          </a:p>
          <a:p>
            <a:r>
              <a:rPr lang="en-AU" dirty="0"/>
              <a:t>How do you go about eliciting requirements from people who aren’t consciously aware of them? </a:t>
            </a:r>
          </a:p>
        </p:txBody>
      </p:sp>
    </p:spTree>
    <p:extLst>
      <p:ext uri="{BB962C8B-B14F-4D97-AF65-F5344CB8AC3E}">
        <p14:creationId xmlns:p14="http://schemas.microsoft.com/office/powerpoint/2010/main" val="3333121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Asking stakeholders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Just because stakeholders can’t articulate </a:t>
            </a:r>
            <a:r>
              <a:rPr lang="en-AU" i="1" dirty="0"/>
              <a:t>all</a:t>
            </a:r>
            <a:r>
              <a:rPr lang="en-AU" dirty="0"/>
              <a:t> NFRs doesn’t mean they can’t articulate </a:t>
            </a:r>
            <a:r>
              <a:rPr lang="en-AU" i="1" dirty="0"/>
              <a:t>any</a:t>
            </a:r>
            <a:endParaRPr lang="en-AU" dirty="0"/>
          </a:p>
          <a:p>
            <a:r>
              <a:rPr lang="en-AU" dirty="0"/>
              <a:t>Can construct interview protocols and questionnaires to prompt them to think about qualities of the software that will be important</a:t>
            </a:r>
          </a:p>
          <a:p>
            <a:r>
              <a:rPr lang="en-AU" dirty="0"/>
              <a:t>You’ll need to canvass widely – don’t assume that whoever’s paying the bills is the only person worth listening to</a:t>
            </a:r>
          </a:p>
          <a:p>
            <a:pPr lvl="1"/>
            <a:r>
              <a:rPr lang="en-AU" dirty="0"/>
              <a:t>e.g. try to talk to the people who will deploy and maintain the software as well as the people who will use it</a:t>
            </a:r>
          </a:p>
          <a:p>
            <a:pPr lvl="1"/>
            <a:r>
              <a:rPr lang="en-AU" dirty="0"/>
              <a:t>doing a good job of stakeholder mapping gives you a good place to start when deciding who to speak to 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6610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Try-and-see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If the NFR involves visible system behaviour, you might be able to clarify it using iterative design and focus testing</a:t>
            </a:r>
          </a:p>
          <a:p>
            <a:pPr lvl="1"/>
            <a:r>
              <a:rPr lang="en-AU" dirty="0"/>
              <a:t>produce a prototype that people can use and get feedback from authentic users as soon as possible</a:t>
            </a:r>
          </a:p>
          <a:p>
            <a:r>
              <a:rPr lang="en-AU" dirty="0"/>
              <a:t>For some NFRs, such as supportability and auditability, you might need to do a staged rollout</a:t>
            </a:r>
          </a:p>
          <a:p>
            <a:pPr lvl="1"/>
            <a:r>
              <a:rPr lang="en-AU" dirty="0"/>
              <a:t>do an initial, limited deployment (e.g. only to some users) and see how well support/operations staff are able to manage it</a:t>
            </a:r>
          </a:p>
          <a:p>
            <a:pPr lvl="1"/>
            <a:r>
              <a:rPr lang="en-AU" dirty="0"/>
              <a:t>take their feedback into account when designing the next iteration/release</a:t>
            </a:r>
          </a:p>
          <a:p>
            <a:r>
              <a:rPr lang="en-AU" dirty="0"/>
              <a:t>What you are doing here is building an opportunity for end-user feedback into your </a:t>
            </a:r>
            <a:r>
              <a:rPr lang="en-AU" dirty="0">
                <a:solidFill>
                  <a:srgbClr val="FF0000"/>
                </a:solidFill>
              </a:rPr>
              <a:t>release management</a:t>
            </a:r>
          </a:p>
        </p:txBody>
      </p:sp>
    </p:spTree>
    <p:extLst>
      <p:ext uri="{BB962C8B-B14F-4D97-AF65-F5344CB8AC3E}">
        <p14:creationId xmlns:p14="http://schemas.microsoft.com/office/powerpoint/2010/main" val="175865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Domain knowledge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A </a:t>
            </a:r>
            <a:r>
              <a:rPr lang="en-AU" dirty="0">
                <a:solidFill>
                  <a:srgbClr val="FF0000"/>
                </a:solidFill>
              </a:rPr>
              <a:t>domain</a:t>
            </a:r>
            <a:r>
              <a:rPr lang="en-AU" dirty="0"/>
              <a:t>, in this sense is a sphere of knowledge</a:t>
            </a:r>
          </a:p>
          <a:p>
            <a:pPr lvl="1"/>
            <a:r>
              <a:rPr lang="en-AU" dirty="0"/>
              <a:t>the domain of a project is the business or activity it supports, e.g. education, public administration, finance, games </a:t>
            </a:r>
          </a:p>
          <a:p>
            <a:r>
              <a:rPr lang="en-AU" dirty="0"/>
              <a:t>As you develop experience with writing software in a particular domain, you’ll begin to get a sense of where the risks and hidden requirements are likely to lie</a:t>
            </a:r>
          </a:p>
          <a:p>
            <a:r>
              <a:rPr lang="en-AU" dirty="0"/>
              <a:t>You can use this knowledge to help you find NFRs</a:t>
            </a:r>
          </a:p>
          <a:p>
            <a:r>
              <a:rPr lang="en-AU" dirty="0"/>
              <a:t>Consider whether problems that arose in your previous projects might reoccur in your new project</a:t>
            </a:r>
          </a:p>
          <a:p>
            <a:pPr lvl="1"/>
            <a:r>
              <a:rPr lang="en-AU" dirty="0"/>
              <a:t>e.g. if your previous project was taken down by hackers, you’ll know that you need to consider DDOS protection for this one</a:t>
            </a:r>
          </a:p>
          <a:p>
            <a:r>
              <a:rPr lang="en-AU" dirty="0"/>
              <a:t>This is one reason that job ads often ask for experience in a particular domain, e.g. “5 years’ experience in manufacturing”.</a:t>
            </a:r>
          </a:p>
        </p:txBody>
      </p:sp>
    </p:spTree>
    <p:extLst>
      <p:ext uri="{BB962C8B-B14F-4D97-AF65-F5344CB8AC3E}">
        <p14:creationId xmlns:p14="http://schemas.microsoft.com/office/powerpoint/2010/main" val="811999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Hire an expert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For some kinds of NFRs, you’ll almost certainly need help from outside your team</a:t>
            </a:r>
          </a:p>
          <a:p>
            <a:r>
              <a:rPr lang="en-AU" dirty="0"/>
              <a:t>For example, if your software needs </a:t>
            </a:r>
            <a:r>
              <a:rPr lang="en-AU" dirty="0">
                <a:solidFill>
                  <a:srgbClr val="FF0000"/>
                </a:solidFill>
              </a:rPr>
              <a:t>legal compliance</a:t>
            </a:r>
            <a:r>
              <a:rPr lang="en-AU" dirty="0"/>
              <a:t>, i.e. there are laws that govern what it may do, it would be wise to hire a lawyer</a:t>
            </a:r>
          </a:p>
          <a:p>
            <a:pPr lvl="1"/>
            <a:r>
              <a:rPr lang="en-AU" dirty="0"/>
              <a:t>sometimes laws are straightforward but if there’s any interpretation required you’ll need an expert</a:t>
            </a:r>
          </a:p>
          <a:p>
            <a:r>
              <a:rPr lang="en-AU" dirty="0"/>
              <a:t>Security is another example</a:t>
            </a:r>
          </a:p>
          <a:p>
            <a:pPr lvl="1"/>
            <a:r>
              <a:rPr lang="en-AU" dirty="0"/>
              <a:t>start by building the system to be as secure as you can manage</a:t>
            </a:r>
          </a:p>
          <a:p>
            <a:pPr lvl="1"/>
            <a:r>
              <a:rPr lang="en-AU" dirty="0"/>
              <a:t>then hire a </a:t>
            </a:r>
            <a:r>
              <a:rPr lang="en-AU" dirty="0">
                <a:solidFill>
                  <a:srgbClr val="FF0000"/>
                </a:solidFill>
              </a:rPr>
              <a:t>penetration tester </a:t>
            </a:r>
            <a:r>
              <a:rPr lang="en-AU" dirty="0"/>
              <a:t>to find gaps in your security</a:t>
            </a:r>
          </a:p>
        </p:txBody>
      </p:sp>
    </p:spTree>
    <p:extLst>
      <p:ext uri="{BB962C8B-B14F-4D97-AF65-F5344CB8AC3E}">
        <p14:creationId xmlns:p14="http://schemas.microsoft.com/office/powerpoint/2010/main" val="2353362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Usability</a:t>
            </a:r>
          </a:p>
          <a:p>
            <a:r>
              <a:rPr lang="en-AU" dirty="0"/>
              <a:t>Non-functional requirements</a:t>
            </a:r>
          </a:p>
          <a:p>
            <a:r>
              <a:rPr lang="en-AU"/>
              <a:t>Eliciting NFRs</a:t>
            </a:r>
          </a:p>
        </p:txBody>
      </p:sp>
    </p:spTree>
    <p:extLst>
      <p:ext uri="{BB962C8B-B14F-4D97-AF65-F5344CB8AC3E}">
        <p14:creationId xmlns:p14="http://schemas.microsoft.com/office/powerpoint/2010/main" val="212831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Deployment, post-deployment, </a:t>
            </a:r>
            <a:r>
              <a:rPr lang="en-AU"/>
              <a:t>and DevOps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7225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87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Next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875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this lecture…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Requirements that are hard to manage</a:t>
            </a:r>
          </a:p>
          <a:p>
            <a:r>
              <a:rPr lang="en-AU" dirty="0"/>
              <a:t>Eliciting requirements revisited</a:t>
            </a:r>
          </a:p>
        </p:txBody>
      </p:sp>
    </p:spTree>
    <p:extLst>
      <p:ext uri="{BB962C8B-B14F-4D97-AF65-F5344CB8AC3E}">
        <p14:creationId xmlns:p14="http://schemas.microsoft.com/office/powerpoint/2010/main" val="362744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Today’s lecture is about </a:t>
            </a:r>
            <a:r>
              <a:rPr lang="en-US" dirty="0">
                <a:solidFill>
                  <a:srgbClr val="FF0000"/>
                </a:solidFill>
              </a:rPr>
              <a:t>requirements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We have seen requirements before, and seen how they can be managed:</a:t>
            </a:r>
          </a:p>
          <a:p>
            <a:pPr lvl="1"/>
            <a:r>
              <a:rPr lang="en-US" dirty="0"/>
              <a:t>elicit from client or product owner</a:t>
            </a:r>
          </a:p>
          <a:p>
            <a:pPr lvl="1"/>
            <a:r>
              <a:rPr lang="en-US" dirty="0"/>
              <a:t>written down as user stories</a:t>
            </a:r>
          </a:p>
          <a:p>
            <a:pPr lvl="1"/>
            <a:r>
              <a:rPr lang="en-US" dirty="0"/>
              <a:t>stored in a backlog until completed</a:t>
            </a:r>
          </a:p>
          <a:p>
            <a:pPr lvl="1"/>
            <a:r>
              <a:rPr lang="en-US" dirty="0"/>
              <a:t>acceptance tested</a:t>
            </a:r>
          </a:p>
          <a:p>
            <a:pPr marL="0" indent="0">
              <a:buNone/>
            </a:pPr>
            <a:r>
              <a:rPr lang="en-US" dirty="0"/>
              <a:t>Today, we will look at requirements that are hard to manage, for example:</a:t>
            </a:r>
          </a:p>
          <a:p>
            <a:pPr lvl="1"/>
            <a:r>
              <a:rPr lang="en-US" dirty="0"/>
              <a:t>can’t be elicited easily</a:t>
            </a:r>
          </a:p>
          <a:p>
            <a:pPr lvl="1"/>
            <a:r>
              <a:rPr lang="en-US" dirty="0"/>
              <a:t>hard to phrase as a user story</a:t>
            </a:r>
          </a:p>
          <a:p>
            <a:pPr lvl="1"/>
            <a:r>
              <a:rPr lang="en-US" dirty="0"/>
              <a:t>hard to manage using a backlog</a:t>
            </a:r>
          </a:p>
          <a:p>
            <a:pPr lvl="1"/>
            <a:r>
              <a:rPr lang="en-US" dirty="0"/>
              <a:t>hard to test or verify</a:t>
            </a:r>
          </a:p>
        </p:txBody>
      </p:sp>
    </p:spTree>
    <p:extLst>
      <p:ext uri="{BB962C8B-B14F-4D97-AF65-F5344CB8AC3E}">
        <p14:creationId xmlns:p14="http://schemas.microsoft.com/office/powerpoint/2010/main" val="660091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5663" y="1027906"/>
            <a:ext cx="5060674" cy="3373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134679"/>
            <a:ext cx="10515600" cy="2042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Some tools are easy to use.  We want the software we create to be easy to use, so that it enables our users to achieve their goals with ease.</a:t>
            </a:r>
          </a:p>
        </p:txBody>
      </p:sp>
    </p:spTree>
    <p:extLst>
      <p:ext uri="{BB962C8B-B14F-4D97-AF65-F5344CB8AC3E}">
        <p14:creationId xmlns:p14="http://schemas.microsoft.com/office/powerpoint/2010/main" val="128371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altavista.com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969565"/>
            <a:ext cx="8229600" cy="11565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It’s 1996.  Some people in Palo Alto have invented a new thing called a “search engine”.  Cool!</a:t>
            </a:r>
          </a:p>
        </p:txBody>
      </p:sp>
      <p:pic>
        <p:nvPicPr>
          <p:cNvPr id="4098" name="Picture 2" descr="C:\Users\Robyn\Pictures\AltaVist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9817" y="1417639"/>
            <a:ext cx="4336843" cy="34662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96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298808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In 1998 they became a “portal site”: lots more content.  </a:t>
            </a:r>
          </a:p>
          <a:p>
            <a:pPr marL="0" indent="0">
              <a:buNone/>
            </a:pPr>
            <a:r>
              <a:rPr lang="en-AU" dirty="0"/>
              <a:t>Unfortunately, something else happened in 1998…</a:t>
            </a:r>
          </a:p>
        </p:txBody>
      </p:sp>
      <p:pic>
        <p:nvPicPr>
          <p:cNvPr id="5122" name="Picture 2" descr="C:\Users\Robyn\Pictures\AltaVist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9289" y="344208"/>
            <a:ext cx="5619198" cy="59807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78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1886</Words>
  <Application>Microsoft Macintosh PowerPoint</Application>
  <PresentationFormat>Widescreen</PresentationFormat>
  <Paragraphs>173</Paragraphs>
  <Slides>29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Office Theme</vt:lpstr>
      <vt:lpstr>L08 – Non-functional requirements</vt:lpstr>
      <vt:lpstr>In this lecture…</vt:lpstr>
      <vt:lpstr>Summary</vt:lpstr>
      <vt:lpstr>Next lecture</vt:lpstr>
      <vt:lpstr>In this lecture…</vt:lpstr>
      <vt:lpstr>Requirements</vt:lpstr>
      <vt:lpstr>Usability</vt:lpstr>
      <vt:lpstr>altavista.com</vt:lpstr>
      <vt:lpstr>PowerPoint Presentation</vt:lpstr>
      <vt:lpstr>PowerPoint Presentation</vt:lpstr>
      <vt:lpstr>PowerPoint Presentation</vt:lpstr>
      <vt:lpstr>What did AltaVista do wrong?</vt:lpstr>
      <vt:lpstr>Microsoft Bob</vt:lpstr>
      <vt:lpstr>What’s wrong with Bob?</vt:lpstr>
      <vt:lpstr>Why did Microsoft get it wrong?</vt:lpstr>
      <vt:lpstr>Clippy </vt:lpstr>
      <vt:lpstr>People hated Clippy</vt:lpstr>
      <vt:lpstr>Why is usability hard?</vt:lpstr>
      <vt:lpstr>Requirements can be hard to pin down</vt:lpstr>
      <vt:lpstr>Functional requirements</vt:lpstr>
      <vt:lpstr>Non-functional requirements</vt:lpstr>
      <vt:lpstr>Is usability really non-functional?</vt:lpstr>
      <vt:lpstr>Requirements elicitation revisited</vt:lpstr>
      <vt:lpstr>Asking stakeholders</vt:lpstr>
      <vt:lpstr>Try-and-see</vt:lpstr>
      <vt:lpstr>Domain knowledge</vt:lpstr>
      <vt:lpstr>Hire an expert</vt:lpstr>
      <vt:lpstr>Summary</vt:lpstr>
      <vt:lpstr>Next lecture</vt:lpstr>
    </vt:vector>
  </TitlesOfParts>
  <Company>Monash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LXX – Slide title</dc:title>
  <dc:creator>Robyn McNamara</dc:creator>
  <cp:lastModifiedBy>Microsoft Office User</cp:lastModifiedBy>
  <cp:revision>5</cp:revision>
  <dcterms:created xsi:type="dcterms:W3CDTF">2017-07-12T08:22:15Z</dcterms:created>
  <dcterms:modified xsi:type="dcterms:W3CDTF">2018-09-07T02:14:17Z</dcterms:modified>
</cp:coreProperties>
</file>